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85" r:id="rId4"/>
    <p:sldId id="258" r:id="rId5"/>
    <p:sldId id="259" r:id="rId6"/>
    <p:sldId id="260" r:id="rId7"/>
    <p:sldId id="261" r:id="rId8"/>
    <p:sldId id="265" r:id="rId9"/>
    <p:sldId id="286" r:id="rId10"/>
    <p:sldId id="268" r:id="rId11"/>
    <p:sldId id="269" r:id="rId12"/>
    <p:sldId id="270" r:id="rId13"/>
    <p:sldId id="272" r:id="rId14"/>
    <p:sldId id="274" r:id="rId15"/>
    <p:sldId id="275" r:id="rId16"/>
    <p:sldId id="277" r:id="rId17"/>
    <p:sldId id="276" r:id="rId18"/>
    <p:sldId id="284" r:id="rId19"/>
    <p:sldId id="278" r:id="rId20"/>
    <p:sldId id="279" r:id="rId21"/>
    <p:sldId id="280" r:id="rId22"/>
    <p:sldId id="283" r:id="rId23"/>
    <p:sldId id="281" r:id="rId24"/>
    <p:sldId id="282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106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34D878-6D03-4402-A217-112543E65115}" type="datetime1">
              <a:rPr lang="en-US"/>
              <a:pPr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106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139BC1-2919-4D71-B529-07C587F0646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fld id="{98DF19F0-BD1E-462D-BBF7-BC9755FBE6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6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E42C31-F741-400D-ADCD-94BAF9E281F3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830523-7275-4FD4-A494-91F9B493BA6C}" type="slidenum">
              <a:rPr lang="en-US"/>
              <a:pPr/>
              <a:t>11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3E9ED4-5EDC-4502-A487-6253B247B798}" type="slidenum">
              <a:rPr lang="en-US"/>
              <a:pPr/>
              <a:t>12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612539-F1A9-4BD5-87A7-6FA2927BB12A}" type="slidenum">
              <a:rPr lang="en-US"/>
              <a:pPr/>
              <a:t>13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02EDC4-D7FC-4EC2-B865-EACDEB3C1827}" type="slidenum">
              <a:rPr lang="en-US"/>
              <a:pPr/>
              <a:t>14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17880D-2D25-4E5D-B384-C1B059F000A0}" type="slidenum">
              <a:rPr lang="en-US"/>
              <a:pPr/>
              <a:t>15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BF2F4B-9D75-49C2-944B-9A25F32662D4}" type="slidenum">
              <a:rPr lang="en-US"/>
              <a:pPr/>
              <a:t>16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87BCB4-BFC7-4223-9EE4-34BEB51F7120}" type="slidenum">
              <a:rPr lang="en-US"/>
              <a:pPr/>
              <a:t>17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040D8F-39B6-4F37-AB97-8DE27396723A}" type="slidenum">
              <a:rPr lang="en-US"/>
              <a:pPr/>
              <a:t>19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BF8AC8-3CB3-4A8F-98C3-AE3F6CEB460D}" type="slidenum">
              <a:rPr lang="en-US"/>
              <a:pPr/>
              <a:t>20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021154-9D3B-4E6D-82FC-1AA64EDAE107}" type="slidenum">
              <a:rPr lang="en-US"/>
              <a:pPr/>
              <a:t>21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A7127F-D847-4A09-AFC9-B880CB4B1732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867C69-0C59-4A7F-B43A-12598D0B9398}" type="slidenum">
              <a:rPr lang="en-US"/>
              <a:pPr/>
              <a:t>23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F4FAB9-856D-4CEF-B74B-D860CB295330}" type="slidenum">
              <a:rPr lang="en-US"/>
              <a:pPr/>
              <a:t>24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B06A41-1F40-4FD7-9C7E-3C8F508CD4CB}" type="slidenum">
              <a:rPr lang="en-US"/>
              <a:pPr/>
              <a:t>4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147A76-33C6-441B-BE8C-2200C81291B4}" type="slidenum">
              <a:rPr lang="en-US"/>
              <a:pPr/>
              <a:t>5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91B7D0-34A7-42F3-9ED9-EBC2F0B042B7}" type="slidenum">
              <a:rPr lang="en-US"/>
              <a:pPr/>
              <a:t>6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332B99-B529-489C-AAE5-AD642594D478}" type="slidenum">
              <a:rPr lang="en-US"/>
              <a:pPr/>
              <a:t>7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349C33-9ABB-4F53-986D-A11E4DE13C6C}" type="slidenum">
              <a:rPr lang="en-US"/>
              <a:pPr/>
              <a:t>8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349C33-9ABB-4F53-986D-A11E4DE13C6C}" type="slidenum">
              <a:rPr lang="en-US"/>
              <a:pPr/>
              <a:t>9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3404FC-5C43-42F3-86B9-0290CCE10B3E}" type="slidenum">
              <a:rPr lang="en-US"/>
              <a:pPr/>
              <a:t>10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Endocrine TT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71FA9-FFAD-495C-9480-9027497E3D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B2117-F24A-4C98-BAFE-80FB87975B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1F373-6F81-4A22-8246-2A35DC8FE6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F38307F-F541-4A3F-B50D-E116DF4860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1265238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600200"/>
            <a:ext cx="69342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9E11E-AC3C-4B09-A0C1-9E4D5C695C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40B34-3087-4827-A99F-A9FED9DA71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FC44F-E830-4CB6-8004-83D38F1FAA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72E26-0246-4B6B-A5B4-C8E9824A80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C5EDA-C41A-4243-8846-EBEF7A730F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74D07-EC06-4F29-A684-4C8A20ACF8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5D73A-E044-4C2E-9187-EB3DB7D24B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Tahoma" pitchFamily="-106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Tahoma" pitchFamily="-106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AEFFA82-DCBA-4FFD-9EB8-D2ED3F8F2E4F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6" descr="Endocrine 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Introduction to Health Science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5715000"/>
            <a:ext cx="64008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The Endocrine System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6858000" cy="126523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Pancreas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Located behind the stomach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Fish shaped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Also part of the digestive system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0" name="Picture 2" descr="http://seer.cancer.gov/i/factsheets/pancreas-l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76400"/>
            <a:ext cx="5143500" cy="4114800"/>
          </a:xfrm>
          <a:prstGeom prst="rect">
            <a:avLst/>
          </a:prstGeom>
          <a:noFill/>
        </p:spPr>
      </p:pic>
      <p:pic>
        <p:nvPicPr>
          <p:cNvPr id="27652" name="Picture 4" descr="http://images.yourdictionary.com/images/3979.16.pancrea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371600"/>
            <a:ext cx="4191000" cy="5038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6934200" cy="12652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Hormones Produced by the Pancreas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1447800"/>
            <a:ext cx="6934200" cy="5257800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>
                <a:cs typeface="+mn-cs"/>
              </a:rPr>
              <a:t>Insulin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400" dirty="0" smtClean="0"/>
              <a:t>Released </a:t>
            </a:r>
            <a:r>
              <a:rPr lang="en-US" sz="2400" dirty="0" smtClean="0"/>
              <a:t>when </a:t>
            </a:r>
            <a:r>
              <a:rPr lang="en-US" sz="2400" dirty="0" smtClean="0"/>
              <a:t>blood </a:t>
            </a:r>
            <a:r>
              <a:rPr lang="en-US" sz="2400" dirty="0" smtClean="0"/>
              <a:t>sugar (glucose) is </a:t>
            </a:r>
            <a:r>
              <a:rPr lang="en-US" sz="2400" dirty="0" smtClean="0"/>
              <a:t>high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400" dirty="0" smtClean="0"/>
              <a:t>Causes body cells to uptake glucose </a:t>
            </a:r>
          </a:p>
          <a:p>
            <a:pPr lvl="2" eaLnBrk="1" hangingPunct="1">
              <a:buFont typeface="Arial" charset="0"/>
              <a:buChar char="–"/>
              <a:defRPr/>
            </a:pPr>
            <a:r>
              <a:rPr lang="en-US" sz="2000" dirty="0" smtClean="0"/>
              <a:t>Glucose is used for fuel</a:t>
            </a:r>
          </a:p>
          <a:p>
            <a:pPr lvl="2" eaLnBrk="1" hangingPunct="1">
              <a:buFont typeface="Arial" charset="0"/>
              <a:buChar char="–"/>
              <a:defRPr/>
            </a:pPr>
            <a:r>
              <a:rPr lang="en-US" sz="2000" dirty="0" smtClean="0"/>
              <a:t>Liver and muscle cells convert glucose to glycogen	</a:t>
            </a:r>
            <a:r>
              <a:rPr lang="en-US" sz="2000" dirty="0" smtClean="0"/>
              <a:t> </a:t>
            </a:r>
          </a:p>
          <a:p>
            <a:pPr lvl="2" eaLnBrk="1" hangingPunct="1">
              <a:buFont typeface="Arial" charset="0"/>
              <a:buChar char="–"/>
              <a:defRPr/>
            </a:pPr>
            <a:r>
              <a:rPr lang="en-US" sz="2000" dirty="0" smtClean="0"/>
              <a:t>Cells con</a:t>
            </a:r>
            <a:r>
              <a:rPr lang="en-US" sz="2000" dirty="0" smtClean="0"/>
              <a:t>vert </a:t>
            </a:r>
            <a:r>
              <a:rPr lang="en-US" sz="2000" dirty="0" smtClean="0"/>
              <a:t>excess glucose to </a:t>
            </a:r>
            <a:r>
              <a:rPr lang="en-US" sz="2000" dirty="0" smtClean="0"/>
              <a:t>fat</a:t>
            </a:r>
            <a:endParaRPr lang="en-US" sz="2000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Glucagon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400" dirty="0" smtClean="0"/>
              <a:t>Released </a:t>
            </a:r>
            <a:r>
              <a:rPr lang="en-US" sz="2400" dirty="0" smtClean="0"/>
              <a:t>when </a:t>
            </a:r>
            <a:r>
              <a:rPr lang="en-US" sz="2400" dirty="0" smtClean="0"/>
              <a:t>blood </a:t>
            </a:r>
            <a:r>
              <a:rPr lang="en-US" sz="2400" dirty="0" smtClean="0"/>
              <a:t>sugar (glucose) is </a:t>
            </a:r>
            <a:r>
              <a:rPr lang="en-US" sz="2400" dirty="0" smtClean="0"/>
              <a:t>low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400" dirty="0" smtClean="0"/>
              <a:t>Causes the </a:t>
            </a:r>
            <a:r>
              <a:rPr lang="en-US" sz="2400" dirty="0" smtClean="0"/>
              <a:t>break </a:t>
            </a:r>
            <a:r>
              <a:rPr lang="en-US" sz="2400" dirty="0" smtClean="0"/>
              <a:t>down the glycogen in the liver and the muscles </a:t>
            </a:r>
            <a:endParaRPr lang="en-US" sz="2400" dirty="0" smtClean="0"/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400" dirty="0" smtClean="0"/>
              <a:t>Glucose is released back into the blood 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6858000" cy="126523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Adrenal Glands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1600200"/>
            <a:ext cx="3429000" cy="51054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Triangular-shaped glands </a:t>
            </a:r>
            <a:r>
              <a:rPr lang="en-US" dirty="0" smtClean="0">
                <a:ea typeface="ＭＳ Ｐゴシック" pitchFamily="34" charset="-128"/>
              </a:rPr>
              <a:t>that sit on top of each </a:t>
            </a:r>
            <a:r>
              <a:rPr lang="en-US" dirty="0" smtClean="0">
                <a:ea typeface="ＭＳ Ｐゴシック" pitchFamily="34" charset="-128"/>
              </a:rPr>
              <a:t>kidney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2 </a:t>
            </a:r>
          </a:p>
        </p:txBody>
      </p:sp>
      <p:pic>
        <p:nvPicPr>
          <p:cNvPr id="23554" name="Picture 2" descr="http://upload.wikimedia.org/wikipedia/commons/1/14/Illu_adrenal_gland.jpg"/>
          <p:cNvPicPr>
            <a:picLocks noChangeAspect="1" noChangeArrowheads="1"/>
          </p:cNvPicPr>
          <p:nvPr/>
        </p:nvPicPr>
        <p:blipFill>
          <a:blip r:embed="rId3" cstate="print"/>
          <a:srcRect l="14815" t="13231"/>
          <a:stretch>
            <a:fillRect/>
          </a:stretch>
        </p:blipFill>
        <p:spPr bwMode="auto">
          <a:xfrm>
            <a:off x="5410200" y="1676400"/>
            <a:ext cx="3733800" cy="43019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6934200" cy="12652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Hormones of the Adrenal Glands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34" charset="-128"/>
            </a:endParaRPr>
          </a:p>
        </p:txBody>
      </p:sp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ea typeface="ＭＳ Ｐゴシック" pitchFamily="34" charset="-128"/>
              </a:rPr>
              <a:t>Cortisol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34" charset="-128"/>
              </a:rPr>
              <a:t>Helps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control the rate of metabolism of carbohydrates, fats, and proteins.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34" charset="-128"/>
              </a:rPr>
              <a:t>Released </a:t>
            </a:r>
            <a:r>
              <a:rPr lang="en-US" dirty="0" smtClean="0">
                <a:ea typeface="ＭＳ Ｐゴシック" pitchFamily="34" charset="-128"/>
              </a:rPr>
              <a:t>during times of continuous stress.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34" charset="-128"/>
              </a:rPr>
              <a:t>Suppresses </a:t>
            </a:r>
            <a:r>
              <a:rPr lang="en-US" dirty="0" smtClean="0">
                <a:ea typeface="ＭＳ Ｐゴシック" pitchFamily="34" charset="-128"/>
              </a:rPr>
              <a:t>the action of the white blood cells </a:t>
            </a:r>
            <a:endParaRPr lang="en-US" dirty="0" smtClean="0">
              <a:ea typeface="ＭＳ Ｐゴシック" pitchFamily="34" charset="-128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>
                <a:ea typeface="ＭＳ Ｐゴシック" pitchFamily="34" charset="-128"/>
              </a:rPr>
              <a:t>More</a:t>
            </a:r>
            <a:r>
              <a:rPr lang="en-US" sz="2000" dirty="0" smtClean="0">
                <a:ea typeface="ＭＳ Ｐゴシック" pitchFamily="34" charset="-128"/>
              </a:rPr>
              <a:t> </a:t>
            </a:r>
            <a:r>
              <a:rPr lang="en-US" sz="2000" dirty="0" smtClean="0">
                <a:ea typeface="ＭＳ Ｐゴシック" pitchFamily="34" charset="-128"/>
              </a:rPr>
              <a:t>susceptible to illness.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6858000" cy="12652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Hormones of the Adrenal Glands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34" charset="-128"/>
            </a:endParaRPr>
          </a:p>
        </p:txBody>
      </p:sp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Adrenaline (epinephrine) 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Helps to </a:t>
            </a:r>
            <a:r>
              <a:rPr lang="en-US" dirty="0" smtClean="0">
                <a:ea typeface="ＭＳ Ｐゴシック" pitchFamily="34" charset="-128"/>
              </a:rPr>
              <a:t>regulate the stress (sympathetic) response </a:t>
            </a:r>
          </a:p>
          <a:p>
            <a:pPr lvl="1" eaLnBrk="1" hangingPunct="1"/>
            <a:r>
              <a:rPr lang="en-US" altLang="ja-JP" dirty="0" smtClean="0">
                <a:ea typeface="ＭＳ Ｐゴシック" pitchFamily="34" charset="-128"/>
              </a:rPr>
              <a:t>“Fight </a:t>
            </a:r>
            <a:r>
              <a:rPr lang="en-US" altLang="ja-JP" dirty="0" smtClean="0">
                <a:ea typeface="ＭＳ Ｐゴシック" pitchFamily="34" charset="-128"/>
              </a:rPr>
              <a:t>or flight.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dirty="0" smtClean="0">
                <a:ea typeface="ＭＳ Ｐゴシック" pitchFamily="34" charset="-128"/>
              </a:rPr>
              <a:t> </a:t>
            </a:r>
            <a:endParaRPr lang="en-US" altLang="ja-JP" dirty="0" smtClean="0">
              <a:ea typeface="ＭＳ Ｐゴシック" pitchFamily="34" charset="-128"/>
            </a:endParaRP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Makes </a:t>
            </a:r>
            <a:r>
              <a:rPr lang="en-US" dirty="0" smtClean="0">
                <a:ea typeface="ＭＳ Ｐゴシック" pitchFamily="34" charset="-128"/>
              </a:rPr>
              <a:t>up 80% of the secretions from the adrenal </a:t>
            </a:r>
            <a:r>
              <a:rPr lang="en-US" dirty="0" smtClean="0">
                <a:ea typeface="ＭＳ Ｐゴシック" pitchFamily="34" charset="-128"/>
              </a:rPr>
              <a:t>medulla</a:t>
            </a:r>
            <a:r>
              <a:rPr lang="en-US" dirty="0" smtClean="0">
                <a:ea typeface="ＭＳ Ｐゴシック" pitchFamily="34" charset="-128"/>
              </a:rPr>
              <a:t> 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               The Sympathetic Response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ea typeface="ＭＳ Ｐゴシック" pitchFamily="34" charset="-128"/>
              </a:rPr>
              <a:t>increased heart rate</a:t>
            </a:r>
          </a:p>
          <a:p>
            <a:pPr eaLnBrk="1" hangingPunct="1"/>
            <a:r>
              <a:rPr lang="en-US" sz="2800" smtClean="0">
                <a:ea typeface="ＭＳ Ｐゴシック" pitchFamily="34" charset="-128"/>
              </a:rPr>
              <a:t>increased breathing rate</a:t>
            </a:r>
          </a:p>
          <a:p>
            <a:pPr eaLnBrk="1" hangingPunct="1"/>
            <a:r>
              <a:rPr lang="en-US" sz="2800" smtClean="0">
                <a:ea typeface="ＭＳ Ｐゴシック" pitchFamily="34" charset="-128"/>
              </a:rPr>
              <a:t>increased blood flow to the muscles</a:t>
            </a:r>
          </a:p>
          <a:p>
            <a:pPr eaLnBrk="1" hangingPunct="1"/>
            <a:r>
              <a:rPr lang="en-US" sz="2800" smtClean="0">
                <a:ea typeface="ＭＳ Ｐゴシック" pitchFamily="34" charset="-128"/>
              </a:rPr>
              <a:t>increased blood pressure</a:t>
            </a:r>
          </a:p>
          <a:p>
            <a:pPr eaLnBrk="1" hangingPunct="1"/>
            <a:r>
              <a:rPr lang="en-US" sz="2800" smtClean="0">
                <a:ea typeface="ＭＳ Ｐゴシック" pitchFamily="34" charset="-128"/>
              </a:rPr>
              <a:t>increase in the depth of breathing increasing oxygen intake</a:t>
            </a:r>
          </a:p>
          <a:p>
            <a:pPr eaLnBrk="1" hangingPunct="1"/>
            <a:r>
              <a:rPr lang="en-US" sz="2800" smtClean="0">
                <a:ea typeface="ＭＳ Ｐゴシック" pitchFamily="34" charset="-128"/>
              </a:rPr>
              <a:t>release of extra glucose for more energy</a:t>
            </a:r>
          </a:p>
          <a:p>
            <a:pPr eaLnBrk="1" hangingPunct="1"/>
            <a:r>
              <a:rPr lang="en-US" sz="2800" smtClean="0">
                <a:ea typeface="ＭＳ Ｐゴシック" pitchFamily="34" charset="-128"/>
              </a:rPr>
              <a:t>sweaty hands and palms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6858000" cy="126523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Noradrenaline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ea typeface="ＭＳ Ｐゴシック" pitchFamily="34" charset="-128"/>
              </a:rPr>
              <a:t>Noradrenaline</a:t>
            </a:r>
            <a:r>
              <a:rPr lang="en-US" dirty="0" smtClean="0">
                <a:ea typeface="ＭＳ Ｐゴシック" pitchFamily="34" charset="-128"/>
              </a:rPr>
              <a:t> (</a:t>
            </a:r>
            <a:r>
              <a:rPr lang="en-US" dirty="0" err="1" smtClean="0">
                <a:ea typeface="ＭＳ Ｐゴシック" pitchFamily="34" charset="-128"/>
              </a:rPr>
              <a:t>norepinephrine</a:t>
            </a:r>
            <a:r>
              <a:rPr lang="en-US" dirty="0" smtClean="0">
                <a:ea typeface="ＭＳ Ｐゴシック" pitchFamily="34" charset="-128"/>
              </a:rPr>
              <a:t>) 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Helps to regulate the stress (sympathetic) response </a:t>
            </a:r>
          </a:p>
          <a:p>
            <a:pPr lvl="1" eaLnBrk="1" hangingPunct="1"/>
            <a:r>
              <a:rPr lang="en-US" altLang="ja-JP" dirty="0" smtClean="0">
                <a:ea typeface="ＭＳ Ｐゴシック" pitchFamily="34" charset="-128"/>
              </a:rPr>
              <a:t>“Fight or </a:t>
            </a:r>
            <a:r>
              <a:rPr lang="en-US" altLang="ja-JP" dirty="0" smtClean="0">
                <a:ea typeface="ＭＳ Ｐゴシック" pitchFamily="34" charset="-128"/>
              </a:rPr>
              <a:t>Flight</a:t>
            </a:r>
            <a:r>
              <a:rPr lang="en-US" altLang="ja-JP" dirty="0" smtClean="0">
                <a:ea typeface="ＭＳ Ｐゴシック" pitchFamily="34" charset="-128"/>
              </a:rPr>
              <a:t>.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dirty="0" smtClean="0">
                <a:ea typeface="ＭＳ Ｐゴシック" pitchFamily="34" charset="-128"/>
              </a:rPr>
              <a:t> 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Makes up </a:t>
            </a:r>
            <a:r>
              <a:rPr lang="en-US" dirty="0" smtClean="0">
                <a:ea typeface="ＭＳ Ｐゴシック" pitchFamily="34" charset="-128"/>
              </a:rPr>
              <a:t>20</a:t>
            </a:r>
            <a:r>
              <a:rPr lang="en-US" dirty="0" smtClean="0">
                <a:ea typeface="ＭＳ Ｐゴシック" pitchFamily="34" charset="-128"/>
              </a:rPr>
              <a:t>% of the secretions from the adrenal medulla </a:t>
            </a: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Diseases and Disorders of the Endocrine System</a:t>
            </a:r>
          </a:p>
        </p:txBody>
      </p:sp>
      <p:sp>
        <p:nvSpPr>
          <p:cNvPr id="624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Type I Diabetes Mellitus</a:t>
            </a:r>
          </a:p>
          <a:p>
            <a:r>
              <a:rPr lang="en-US" smtClean="0">
                <a:ea typeface="ＭＳ Ｐゴシック" pitchFamily="34" charset="-128"/>
              </a:rPr>
              <a:t>Type II Diabetes Mellitus</a:t>
            </a:r>
          </a:p>
          <a:p>
            <a:r>
              <a:rPr lang="en-US" smtClean="0">
                <a:ea typeface="ＭＳ Ｐゴシック" pitchFamily="34" charset="-128"/>
              </a:rPr>
              <a:t>Gigantism</a:t>
            </a:r>
          </a:p>
          <a:p>
            <a:r>
              <a:rPr lang="en-US" smtClean="0">
                <a:ea typeface="ＭＳ Ｐゴシック" pitchFamily="34" charset="-128"/>
              </a:rPr>
              <a:t>Dwarfism</a:t>
            </a:r>
          </a:p>
          <a:p>
            <a:r>
              <a:rPr lang="en-US" smtClean="0">
                <a:ea typeface="ＭＳ Ｐゴシック" pitchFamily="34" charset="-128"/>
              </a:rPr>
              <a:t>Hypothyroidism</a:t>
            </a:r>
          </a:p>
          <a:p>
            <a:r>
              <a:rPr lang="en-US" smtClean="0">
                <a:ea typeface="ＭＳ Ｐゴシック" pitchFamily="34" charset="-128"/>
              </a:rPr>
              <a:t>Hyperthyroidism</a:t>
            </a:r>
          </a:p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6934200" cy="126523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60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Type I Diabetes Mellitus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34" charset="-128"/>
              </a:rPr>
              <a:t>Pancreas </a:t>
            </a:r>
            <a:r>
              <a:rPr lang="en-US" dirty="0" smtClean="0">
                <a:ea typeface="ＭＳ Ｐゴシック" pitchFamily="34" charset="-128"/>
              </a:rPr>
              <a:t>does not produce enough insulin to regulate blood sugar. 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34" charset="-128"/>
              </a:rPr>
              <a:t>Glucose </a:t>
            </a:r>
            <a:r>
              <a:rPr lang="en-US" dirty="0" smtClean="0">
                <a:ea typeface="ＭＳ Ｐゴシック" pitchFamily="34" charset="-128"/>
              </a:rPr>
              <a:t>increases in the bloodstream instead of going into the body </a:t>
            </a:r>
            <a:r>
              <a:rPr lang="en-US" dirty="0" smtClean="0">
                <a:ea typeface="ＭＳ Ｐゴシック" pitchFamily="34" charset="-128"/>
              </a:rPr>
              <a:t>cells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34" charset="-128"/>
              </a:rPr>
              <a:t>Lifelong disease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34" charset="-128"/>
              </a:rPr>
              <a:t>Requires insulin injections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6934200" cy="126523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60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General Functions of the </a:t>
            </a:r>
            <a:br>
              <a:rPr lang="en-US" sz="360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</a:br>
            <a:r>
              <a:rPr lang="en-US" sz="360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Endocrine System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1371600"/>
            <a:ext cx="69342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a typeface="ＭＳ Ｐゴシック" pitchFamily="34" charset="-128"/>
              </a:rPr>
              <a:t>The endocrine system is made up of glands that release their products (hormones) directly into the bloodstream.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a typeface="ＭＳ Ｐゴシック" pitchFamily="34" charset="-128"/>
              </a:rPr>
              <a:t>Hormones  are for communication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34" charset="-128"/>
              </a:rPr>
              <a:t>Slower </a:t>
            </a:r>
            <a:r>
              <a:rPr lang="en-US" sz="2400" dirty="0" smtClean="0">
                <a:ea typeface="ＭＳ Ｐゴシック" pitchFamily="34" charset="-128"/>
              </a:rPr>
              <a:t>and longer-lasting than </a:t>
            </a:r>
            <a:r>
              <a:rPr lang="en-US" sz="2400" dirty="0" smtClean="0">
                <a:ea typeface="ＭＳ Ｐゴシック" pitchFamily="34" charset="-128"/>
              </a:rPr>
              <a:t>nerve impulses </a:t>
            </a:r>
            <a:endParaRPr lang="en-US" sz="24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a typeface="ＭＳ Ｐゴシック" pitchFamily="34" charset="-128"/>
              </a:rPr>
              <a:t>Hormones </a:t>
            </a:r>
            <a:r>
              <a:rPr lang="en-US" sz="2800" dirty="0" smtClean="0">
                <a:ea typeface="ＭＳ Ｐゴシック" pitchFamily="34" charset="-128"/>
              </a:rPr>
              <a:t>help to regulate important processes throughout the body.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34" charset="-128"/>
              </a:rPr>
              <a:t>Growth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34" charset="-128"/>
              </a:rPr>
              <a:t>D</a:t>
            </a:r>
            <a:r>
              <a:rPr lang="en-US" sz="2400" dirty="0" smtClean="0">
                <a:ea typeface="ＭＳ Ｐゴシック" pitchFamily="34" charset="-128"/>
              </a:rPr>
              <a:t>evelopment and maturation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34" charset="-128"/>
              </a:rPr>
              <a:t>Chemicals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34" charset="-128"/>
              </a:rPr>
              <a:t>Metabolism</a:t>
            </a:r>
            <a:endParaRPr lang="en-US" sz="24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6934200" cy="126523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Type II Diabetes Mellitus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Pa</a:t>
            </a:r>
            <a:r>
              <a:rPr lang="en-US" dirty="0" smtClean="0">
                <a:ea typeface="ＭＳ Ｐゴシック" pitchFamily="34" charset="-128"/>
              </a:rPr>
              <a:t>ncreas produces insulin but the body does not respond </a:t>
            </a: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Glucose increases in the bloodstream instead of going into the body cells</a:t>
            </a: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Most </a:t>
            </a:r>
            <a:r>
              <a:rPr lang="en-US" dirty="0" smtClean="0">
                <a:ea typeface="ＭＳ Ｐゴシック" pitchFamily="34" charset="-128"/>
              </a:rPr>
              <a:t>common form of diabetes. 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Treated by better diet and exercise 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6934200" cy="126523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60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Gigantism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>
                <a:cs typeface="+mn-cs"/>
              </a:rPr>
              <a:t>Gigantism is due to a </a:t>
            </a:r>
            <a:r>
              <a:rPr lang="en-US" dirty="0" err="1" smtClean="0">
                <a:cs typeface="+mn-cs"/>
              </a:rPr>
              <a:t>hypersecretion</a:t>
            </a:r>
            <a:r>
              <a:rPr lang="en-US" dirty="0" smtClean="0">
                <a:cs typeface="+mn-cs"/>
              </a:rPr>
              <a:t> of </a:t>
            </a:r>
            <a:r>
              <a:rPr lang="en-US" dirty="0" smtClean="0">
                <a:cs typeface="+mn-cs"/>
              </a:rPr>
              <a:t>growth </a:t>
            </a:r>
            <a:r>
              <a:rPr lang="en-US" dirty="0" smtClean="0">
                <a:cs typeface="+mn-cs"/>
              </a:rPr>
              <a:t>hormone during childhood resulting in a person who grows to a very large size.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>
                <a:cs typeface="+mn-cs"/>
              </a:rPr>
              <a:t>May be caused by a non-cancerous tumor of the pituitary gland.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1066800"/>
          </a:xfrm>
        </p:spPr>
        <p:txBody>
          <a:bodyPr/>
          <a:lstStyle/>
          <a:p>
            <a:pPr algn="ctr"/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</a:b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Dwarfism</a:t>
            </a: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Dwarfism is due to a hyposecretion or underproduction of the growth hormone during childhood resulting in a small person of normal proportions.</a:t>
            </a:r>
          </a:p>
          <a:p>
            <a:r>
              <a:rPr lang="en-US" smtClean="0">
                <a:ea typeface="ＭＳ Ｐゴシック" pitchFamily="34" charset="-128"/>
              </a:rPr>
              <a:t>Condition may be present at birth or develop as a result of brain injury, tumor, or other medical condition.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6934200" cy="126523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Hypothyroidism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Hypothyroidism occurs when the thyroid gland fails to produce enough thyroid hormone.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May result in mental retardation and stunted growth.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Cretinism (early onset, infants &amp; young children).</a:t>
            </a:r>
          </a:p>
          <a:p>
            <a:pPr lvl="1" eaLnBrk="1" hangingPunct="1"/>
            <a:r>
              <a:rPr lang="en-US" dirty="0" err="1" smtClean="0">
                <a:ea typeface="ＭＳ Ｐゴシック" pitchFamily="34" charset="-128"/>
              </a:rPr>
              <a:t>Myxedema</a:t>
            </a:r>
            <a:r>
              <a:rPr lang="en-US" dirty="0" smtClean="0">
                <a:ea typeface="ＭＳ Ｐゴシック" pitchFamily="34" charset="-128"/>
              </a:rPr>
              <a:t> (later onset).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6934200" cy="126523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Hyperthyroidism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Hyperthyroidism occurs when the thyroid gland produces too much of the thyroid hormones.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Symptoms include weight loss, increased appetite, nervousness, restlessness, increased sweating and protruding eyes.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Treatment may include removal of the thyroid with radiation or surgery and replacement of thyroid hormones.</a:t>
            </a: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.md-health.com/images/10402220-endocrine-system-func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0"/>
            <a:ext cx="651591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5" descr="endocrinebig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14600" y="228600"/>
            <a:ext cx="6096000" cy="6629400"/>
          </a:xfr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6858000" cy="126523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80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Pituitary Gland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34" charset="-128"/>
              </a:rPr>
              <a:t>Small </a:t>
            </a:r>
            <a:r>
              <a:rPr lang="en-US" dirty="0" smtClean="0">
                <a:ea typeface="ＭＳ Ｐゴシック" pitchFamily="34" charset="-128"/>
              </a:rPr>
              <a:t>pea-shaped gland </a:t>
            </a:r>
            <a:r>
              <a:rPr lang="en-US" dirty="0" smtClean="0">
                <a:ea typeface="ＭＳ Ｐゴシック" pitchFamily="34" charset="-128"/>
              </a:rPr>
              <a:t>hanging </a:t>
            </a:r>
            <a:r>
              <a:rPr lang="en-US" dirty="0" smtClean="0">
                <a:ea typeface="ＭＳ Ｐゴシック" pitchFamily="34" charset="-128"/>
              </a:rPr>
              <a:t>from the underside of the </a:t>
            </a:r>
            <a:r>
              <a:rPr lang="en-US" dirty="0" smtClean="0">
                <a:ea typeface="ＭＳ Ｐゴシック" pitchFamily="34" charset="-128"/>
              </a:rPr>
              <a:t>brain.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34" charset="-128"/>
              </a:rPr>
              <a:t>The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dirty="0" smtClean="0">
                <a:ea typeface="ＭＳ Ｐゴシック" pitchFamily="34" charset="-128"/>
              </a:rPr>
              <a:t>Master Gland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dirty="0" smtClean="0">
                <a:ea typeface="ＭＳ Ｐゴシック" pitchFamily="34" charset="-128"/>
              </a:rPr>
              <a:t>:</a:t>
            </a:r>
            <a:r>
              <a:rPr lang="en-US" altLang="ja-JP" dirty="0" smtClean="0">
                <a:ea typeface="ＭＳ Ｐゴシック" pitchFamily="34" charset="-128"/>
              </a:rPr>
              <a:t> produces </a:t>
            </a:r>
            <a:r>
              <a:rPr lang="en-US" altLang="ja-JP" dirty="0" smtClean="0">
                <a:ea typeface="ＭＳ Ｐゴシック" pitchFamily="34" charset="-128"/>
              </a:rPr>
              <a:t>many of the body</a:t>
            </a:r>
            <a:r>
              <a:rPr lang="en-US" altLang="en-US" dirty="0" smtClean="0">
                <a:ea typeface="ＭＳ Ｐゴシック" pitchFamily="34" charset="-128"/>
              </a:rPr>
              <a:t>’</a:t>
            </a:r>
            <a:r>
              <a:rPr lang="en-US" altLang="ja-JP" dirty="0" smtClean="0">
                <a:ea typeface="ＭＳ Ｐゴシック" pitchFamily="34" charset="-128"/>
              </a:rPr>
              <a:t>s </a:t>
            </a:r>
            <a:r>
              <a:rPr lang="en-US" altLang="ja-JP" dirty="0" smtClean="0">
                <a:ea typeface="ＭＳ Ｐゴシック" pitchFamily="34" charset="-128"/>
              </a:rPr>
              <a:t>hormones  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892" name="AutoShape 4" descr="data:image/jpeg;base64,/9j/4AAQSkZJRgABAQAAAQABAAD/2wCEAAkGBhMSERUUEhQWFRUWFRkVFRgXFRkVFxgUGBgYFRsVFR0YGyYfFxsjGRQXHy8gJCcpLC0tGB49NTAqNScrLCkBCQoKDgwOGg8PGiwkHyQqLCwsLCwsLCwsLCwsLCwsLCwsLCwsLCwsLCwsLC8pLCwsLCwsLCwsLCwsLCwsLCkpLP/AABEIAJcBTQMBIgACEQEDEQH/xAAbAAEAAgMBAQAAAAAAAAAAAAAABAUCAwYBB//EAEQQAAEDAgMFBQQGCAUEAwAAAAEAAhEDIQQSMQUiQVFhBhNxgZEyQqHBI1JisdHwFBUzcnOCwuFDU5Ki8Qckk9IWstP/xAAaAQEAAwEBAQAAAAAAAAAAAAAAAgMEAQUG/8QALhEAAgIBAwIEBQMFAAAAAAAAAAECEQMSITEEQRMUMlFxgaHR4SLw8QVCUmHB/9oADAMBAAIRAxEAPwD7iiIgCIiAIiIAiIgCLXWrtYJcQBzJhVdftIyD3Y7yDEzlE8pIv6KMpxjyyUYuXCLhYveBqQPGy5Kptis9xzAsHANdux4tgk+Poor8IC4uLjm4kkn71ml1SXCL1077s7A7Spf5jLfaH4razENIkOBA4gghcXTotqAO5GR5WlaqLMz3k8LNnQjTN1uCOkKC6p+xLy69zsX7Xogx3jZ5AyfQXW7D4tj/AGXA/f5jVce4N1PvGD4jSVhVYQM9MlrmnUa21HmE8073Q8uvc7lFy+G25UZcy9use95E8eh+Cs8B2ko1bTkdyfAPhynotEM8JdymWKUS1REVxUEREAReEoHTogPUREAREQBFhUqQub2p2mdTqZI6g8wq55IwVsshjc3SOnRc8zaznNkFambfeDe6q8zAn4EjpkVbhtsNdrZTqdcHQq6M4y4ZU4tcmxERTIhERAEREAREQBQNq4es/uxRqCnD5qGA4lmR4gAjXOWHy8jPRAUQbtAAXoHdE+17UHjGns3jnZY1zjhTaBkNRxIcR7LN1gkTwDs50PDwV+iAosu0IN6A5RmJiTJmImIi3OVPZin02t74WyiaguM0DNnsMomb6RrCnIgPA6bhV21NsCnuthz/ABsPGOPRU+18e9sjCQJ1BMMdzyQPoyfrDmTBsVWYTHsdOaWPEy11iI1jgRfUc7rJlz1tE048N7yN2Ix1R7yaoJHu5QYaOUXjxXmBfSG61zSZJib3M6LGltYZspBPIsBcPOPZ81nUyVN5sEi0luv2SSFibvdmuq2olZrwq6HPfUGjJDZ4ugSQOXtar3FYo08p1AOk3vwE6+C8/W9NsmHTqRlM+kLh1J9iRSd9I5ukNbA8c34BZOIkcCNOoOoULEYes8tqNyscOBlxg8HRYfFZjFtJy1qcOOhjMCeTSBqgo24mnvty+8ZcOjd7N8I8wtlMHvHRoQ2R1vvD0hQajmtqtLQ/i10h9mmDJn2RZWH6XTmxBPS/3IjjMalQFwZxzNPi2f7FY4rBgkOAuPiOSj0nh9VxkgshoE5TvXJPHgPipzWjhHl8zqUHBlhNrvoOAIe6nxETA5t5eC6vD4hr2hzSCDxC4WtUDnFuYCNeJJ+q0fNb8FVfRIcyftNJs4cuh6q/FncNnwVZMKluuTt0WvD1w9oc3RwkLYvSMB45oNjcKNgWgGoAIHecP3WqUo2D1qfxP6WoCSiIgCIiAxe2RBXK9qdnZmZgN5lx8x5j5LrFB2nRlvj8vyVRmhqiW4p6ZHJbGxOZkLOq26rtnO7uu9nJxjwNx8CriuAAXOMAakrzFuqPRls7M6Oi30qpGhUWli6ZAh7bmBvC5mIHWQvGbTo5g3vackFwGcXaIJIvyMqxJoqdFm7aTmjVKHaK8OVNitq0r/SM/wBQ0tfXS4uoLMUxxEPbciN4XJuAL3kLvizT2CxRa3O6o7UY7itwxTea5jC4eFtfiLw2Sei0LqHW6KHhV7HTNqA8VkqDD0nNu91+Q0HirPDY4GxKvhlvnYpljrgmIiK4rCIiAIiIAq3bu0BTpEXzOEANBJgmC62kCTPRWL3gAkmALk9FxjNoCu9zwdT/AMDyHzVGfJojXdl2KGp32R7h5N8pA5utPgNY8YUZmEa7NmaAS8uzRDjwa5p1BDQIIut+JqEWYJPw85KiYrF1A27GkmwDXySTYagLzbo3JWZ18YaIl7i9vMe2OmVv7T+W+ljqtGCxVRwdFJxBcXNdLQCD/NPSNVsw2zxTGd136F3U2hv1RwWGJebmg05zq4DccdN6YD45i9rFd55HHBIpZaYL6hBfIHQToxs/ErF2I7wtY3egh7yLtABkCeMkR6qFhGtaf+5H0rtL5wSeDLeWWJtx1VxRoVI3KYYPtugnqQAT6rtMOjys52jddSdY8Ao9EEBriZqP3QTYNm5geAUplGtx7s+DnfNqj7Q7xoa4UnHK6d2H20NhfQlcoL2MsJSGRwkklzs54mCQJ8gEwT4fUDTDZFhYZ4vp0AWl1dradRzDe5jjJvcJhyGUmkaB0u539rN1ElcsUeY5zQ4PcwxdodzJIgayB1K25QIzGx0awRPhxPwWT6odlPDPbwGvzULDYlrXuzkNB9gm27oQP5vkh3sTWVslm03AfZy/J0ra+rukutbQ/NaDtKnIawtLj1gAcyVk4NjM94dF7WaPx/Nl05RL7JbWIDWPJyvc8sn3TmMN8DE+PiusXC0sMTTAmCZdIFxLi4DxErodh7Wc491V9sCWu+uBrMWDgtfT5f7JfIzZ8e+pFyo2D1qfxP6WqSo2D1qfxP6WraZCSiIgCIiALRixu/nwW9R8a7dUZcM7Hk+c4x+XGv8A5f8A6hXznsezK+CDqDxVF2kwFT9La5jS7vAGiBO8OB5WIXSYXY7WU4fDnkbx5dG8o5ryYxlqdHqTcdKbKwbAoOM5ZBcHRMDdEBpiJaJJgzc8oA2ns9QA9g6FvtvmHHMTOaZJvOqi0KrqVU03HS4PNp0KtqlSQpKbIOCRzdfsxhjYUrCmaQGZ8CmYBaN7jA9Ap2F7NUMwqFm8HB4OZ3tNEAxMaAeKnU6V5KDNVdkZYD2ncAPx6KKcjrqjcHuqHKzhqeAHVS2BtOzZLjqdXE/IdFlRo/4dIWGpP3uPEq2wez209Lu4uOv9gtOPG39/sUTyJEKjsx77vOUchr58lYUMExnstHjqfUrei1xxxiZpTbCIisIBERAEREBXdoamXDVCdIE+GYSPSVzGFpsdvwJjUWMcjzXUbdfFBxiYyn/cPVcdWcN2GQHGC4tgDrBvc2815/U+tfA29P6SY7Gsk3FteMePJQcG8Pe6qSN3c6SJLiPUKwpsDGQN1oGg+JPUqiw0uZAGWk6tfm4OcAQ3pY3WY0rgsKzg9uap+zsWNvJ+06NZ4BTqODc4DNLBwaPajqfd8BfwWOGoZqpcdGEBo4ZjefIRHirXLA+9TjG9yuUq2IbqFKmwyGtZ7xdEH94uu7zVeNrZf2TKlZnKII/cc8jMOh568Fq2bS/Snd9Uu2fo28Gt4W58yrwACzYEan8FJNvjg5JJc8kChtpzhIoOtY77QQeRB0K30tq0z7WamftiB6iR8VD2njGMdoGuAtULoceMAAOc4dHCFEd2tYCQ+MsbrhTlsji/f3RHD48FY41y1+/gFGUlai69/wCS/wARhGVBvtDuRGvSCFUY7Zj2B0EvpvIzEe20cT1taR6Lbs/adJ5gFrCbjKS0H+VwCtqVTqDwtz68lFwT/By5Q2f1KerApjL0a2OZsAFFc0sqzbKGhnUTx8N0BWOMwIZUbVHszBb7rXHR4HXTzWgtD3vb9kfNUtUWRdmypSZGZ/xUBpp1DLwcsnICHNZAtNoknX0UvudC+4FmjhP1jzvot5iwM36rgsjHBECaToPKSW/HReNr12FrsgcWGd1w8xeNRI80rYJwcSx7mgjob+YWTcQ5rZJLos6YkdRGvPRODvJ2eDxbajA9uhHGxHMEcCNFhg9an8T+lqotiYktr5Z3ajTbhnF7eIn0CvMM4A1STADySTYAZG3K9TFk1xs87JDQ6JSLXTxDXNztc0t1zAgtgamRZbFaVhERAFBxr7x+ef4KcqmrU3j5/eVVldKiyC3MQsaNPPUDeAuVjUq8BcmwCs8DhMjb6m5PyVEI6mWyelHJdrcHly1Rqww7902++PVeYKvmaF0O3sEKlNzfrNI8+f3ei4nY2LhhnUWPiFlzx0TNWF64fAuKriSGMu51v7norPC4OIpU/F7vvcfkFG2TQhneES+pZo5M4euvoujweFDGxxN3HmVdhxat2U5clbIyw2GaxsN/uTzK2oi3pUYuQiIugIiIAi0YzGNpMzvmJa2wm7nBg+Lgq9navDFocamUEA3a4Zc2ma0NmRr9ZvMSBboqb/5dhpILniM0k0qgEsDXOad2Q4ZojmCNRC9b2tw31zzG48y2SMwygyN0nw1hAT9o0M9J7ebTHiLj4gLjnU2lpzOMfWJAHpH3rqKfaPDucxoqb1SAwZXXzAkcLWadeS5fH91RxDhnYQd5kuBDW8QBzzT5QsfVR4Zq6eXKI42gzuS1zg5zdzmXRoYHEiFlgaf0NMwZZllvEEWLfHVZHHszaNcD7wcweuZw+ErUKtPNaoKbjcy5pn0dlKxUzXaLLDVcrjNmugg8A4WvyBHHorPOBckeoXOU8skOrSeDg8ARyiYHmsqT4devTI4HdnzvfyhTjJrsQlFPuS8Phu5cRTc19MmQ3O0Ob0Em4UjFB/c1MtqmRxbm0zaifRVJ2gzu3l72Oc0kEZgQeIjyIWFSo18MZUpmnma4ZqsX6WNoM+ICJ1wdavk0bPFEM7yrD6sXa8y6Z0A66yugw4YWggNFtFlS2Z3gu2hUi2YVCfKQzVRBgqOcsJAfMBrahIMAOMEgXAm3RdUHEPIpvuasfs2m1pcMoaAS5rjlYGjUh3+Hw6dLyteztotp7xfFO2bNcgugAFwkOExDwSLETysnbMbwc5p4GSR58woW0sA+tTfSzZX6E2h7bHK+1x9oCRbqFJOnbRzlabM9rbboNpkCqxxcRAa4OOoM200UXZ2Kbd7pBebTwaBYfGfNVGxdkjNLmWBLTP1gYI63BV/UoQxzTENd/sM/gPRQrXvwXaFFUaxUOYB2mYweBsYW/ECHMPC7fUGPjCg4yi5tm3ALTGpEHhzsCYTH49r8jQ8N94m0w3lPWFBqtmRcSzr1g1sk2AUXBU5Dw8EF+8AbbhAaPO1/EKO2hTdBzEkX/aEifDT4KYx4MQS4gzP3ifBOSNUjW2vlAvvU3N89DPn+K6luBbU74OLt5zmmHuiHU2tMCcsweS5YYfvKzGDV7xm/dbc/AFdjg9an8T+lq29LdMy9R2Ko9jKEC9SRNwWgmc5gw3SajrCNVZ7O2Yyg0tZME5jJm+UNnzyyepKlothlCIiAKLiNnNeZMg9CpSLjinszqbXBHw2AYy4F+ZuVIRESS2Qbb5NOLZLSvmr8CTjnURYPfm/lcMzj5b3ovp1UWPgVQPwTBVNaN/J3cz7szpz6rL1EFKjT0+TTZO2fSzPLuDd1vjHyH3qzUbZ9LLTb1EnxN1JV+NVEom7YREVhAIiIAiIgPHMB1AOhve4Mg+olRBsejmzd22ZzXEwS1rJE6brWjwCmIgIv6roxHdU4iIyNiAIA00hejZtIGe6pzEew3Tlp1KkogIzdm0g7MKTA6QZyNmQIBmOAssdobLp1m5XtnWCLETxB4KWi40mqZ1NrdHD4nBuw+7UByj2agG6R14A9CtDKzna08zeBBaPOM0hd85oIg3CocV2RYXE0nmnPuxmZ5DUesLDPpmt4myGdP1FFWrUwJeHxycDHwHzWHfUyA5hqNHRri0jlvNNlltnC1cM5rXAVWuBLSBlhw1FyeYP/AAoZq4lx3Whg63WWVxdM0xSatEunWp92ZNnEkk2J4THCw0XuyMVSDalT3GEd2367rGG8xmgeqgv2Vm3qrs5HDRvnGq14LF02VXOrvzOaRlpNEANAtrZo1iSFxSZ1xReGvVNNrC4h1ZxkixAbZ0cplvq5U5+jrlpOao17MuYkkUgGmGDxGU9DyVvjO0NB1GQ8Gq0zTaNQeUwBEarzYrpD6hgve+CReGhrQGz4yfNSpt89iKdRuu5aNIItobj88Co2IMOZU5ENf4GwPkSR/Mt5MfP8Vi5gMg6OEHzVrKeCn2aZbkdYkuBvBFSSCYOomdFOotLt10z7LvtNn4Ea+q1ONt6ZacpInUcSBcSLg314Lfg6oe4ZXDM0y6CDmBtMDQ2UlRc3tZhUpHegi5MuBEgDhzJm/wDwq1tMh7+5GUCC4ZYzO4Rx0/OqtauHLZGTw4j7l5hqIYXQOTjA42EfL1Rxs6pKiqrVWVRDxvt4ECQeixbtK4bOZ2gABzHoG/goHaPCk1WZSRUyuzFukbtjzAMx58113Yp+HfTLqbMtVu7Vk53A9CfdMcPkq44nKVWSy1jhrSv/AISezmx3U5q1RD3CA3XI3WD1Np8ArTB61P4n9LVJUbB61P4n9LV6UIKCpHkyk5O2SURYVicpiAYMTpPXopkTNFyjKdaG0249hcACDu7wa/O5xmSdxzWmHRA4TbGm+uRm/T6VgZnKAAW0YJsLh+YmQJDwBlmUB1qKvwrawY36RlUhsOJEZngnMQ5tgJtGXhqtv6cR7bHt6gZ2+rZIHUgICWi10cS14ljg4dCD9yh7R2u2nujeedBy6u5KMpKKtnUnJ0jdtHHNpUy55i1hxJ5BcttDtPRZTJlzjEgNY5xnkYFvNRttYsm7zmcfQdAOC14bZX0ZJ4rz8mZzdI3Y8KirZ2VHajC0QKkQI+hq6f6Fn+s2cqn/AIav/oqzsrtQOZ3Tjv0xA6s4Hy09FfLfCSlFNGOcXGVMifrNn1an/hq/+ir6/aljS4d28lr3NNhENO87nYEGI4q7RTIFFV7X0Ro17t7IDAAcZgkGdLg9eErBnbKkWElrg4Z4ba+TgDwJ1g3jhC6BEBS0+1tFzg0B5k0xOWwNUgNBvzMHlBlXSIgCIiAIig7Tq1xkFBrCS+H55gMyuM2NjIA466ICci587ZxeQ/8Aa/SRIucvvQD1s3j73QrIbexE3wpA7wUwS+CcxAD2jL7Ikl0kEBpMHRAXyLn6naCv3r2swznNZIJBuXZw1sGIG4HPtPtN0vO/DbUxLnta7DZARLiX5hdhdlBAsQ7K0k87A3IAsNobOZWZkqCRqIMEHmCNCuJxuyKlJzmipUrAaZBmy9Kkeybrs/0R7/2rrfUYS1v8zvad/tB4hSadINADQABoAIA8IVOTDHJyW48socHzGltDK7LVOXkGkx5u19MvmpNOthQJzNJ5QLL6PCx7huuUegWbyj/y+n5L/Mr2+v4Pn7MDVxFsPTAHF7hlb5GLnwlW+F2PVo04OWQTlgyC0xIda15IK6yFhWpBwgqyPSqO97kJdQ5bVsczRrh1tHCzmnUf269VtaLR6LZtHZM3nK4ey4fd1HRQG7QNM5awjk4XB/P5Cg8fsSU/c2Yqp3ZFTgRld4j2T97fRRm4oOLRMZrmOQ1+NvRT3MbUY5sgtcIkX/JBuuLrbZOExGWq0mm8ZMw/w3h28CIuHZs03N+QVV09zXgh4idcnVurHNqRmGZt4h3KeViF4KxdLXEyJ4+dwfAqsrbXpHu3tqMLZLXnMIh0wf8AVHqou3dqiMtFwNWCGFrhLd25dqIy3vrHSVKyyOJt1RC2jlfiSQ21MBjnEyZO8AZFuOg4lT+w1fJtBzARD6TpEm5BBEAk3G9x5qja4U2ZnTmN3cySfum0HQ+S6j/p92fqd4cXVBALYpAggkEe3e8ZbCeZ4RPMduao0dRphhlb7Uv9s75RsHrU/if0tUlRsHrU/if0tXpHzpJWFakHNLTo4EHwIhZogKhvZXDAAZD71875JcIcTe5IsfE8yvW9lsMHBwp3aGhsucQA0tIgExqxp0vCtkQEfZ2AbRpMpMnKwQJuTzJ5kmSTzKkKBtbaQpMJDmZtQ1x9ocQIvKg7P7VNqOawscHOMCCHCfgQgN/aGsxlPMWgvJysOhBPGRcQFT4TC93TLnFznOvLjJ9TdWPa2gTTY8e46/gbT6x6qHicTnogjgIWHM/1NP5GvEv0qvmc05/eVwOAK65lDcjouQ2Q4fpN+a7p4EKjFG02X5nTSOPxxfRqioyxaZ/sei7fY+1W4ikHt8HDk7iFy+3actMRPW6quymNq0sQGhzIfY7hjofb5qeKfhzrsyOSHiQvuj6Wii5K316f/jd/+iq6tHFtc7LWpHO92RrwQGtBtHFxg3FtG9SfSPPL5Fz1AY7NBqUNW5hdxaIYHZRAjRxEzc8oUvZ1PFhze+dSyBu9lkuLtOIEDjzkcjYC2REQBERAEREAREQBERAEREAREQBERAIVLtTBAuuJafRXSxfTBEFQnDUiUZaWcZV2U5pzUXEdJ+E8fNc72h2ZUrvBc4sIF25YDjoHSOMGLWXf4uhkPQqFWoBwggHi2bifzZZpS7TVmrHJwevG6PnwwRaN6kHcCWwfONf+egU3CbAxboNOgILpBz04DSIIMOtqV2NDYFKsJaXMd6jkQQeR6qPX7I1WmWOa7zyn8+aksEJK02XP+oZVs0vr9zRsj/pwA4PxdTvTM920RTnqTd3wXbALiXYXGU/83ycXD4ErB208U3V1QeI/ELRDHGHpMWXNPK7mzuKjSQQDB56x6rXhsPkBlxcScxJgXgDgOQC4g7axH+Y/8+S1ux9d3v1D4F3yU6Kj6A54GpjxUKvtygzWo3wacx/2yuLGz6z/APDqO6lp+8qVR7M13e6G/vOHylAW+J7YsH7NjndTuj5n7lT4vtJXf72QcmCPjr8VZYfsb/mVPJo+Z/BWuF7PUGe5mPN298NPggOOw2Aq1TuNc6dTw8ybK72PsF9LENL4gMLpFxPsx43ldOBC9SwYVaQcC1wkEQR0XJ7R2PUoSWAvp9LuHiOPiuvRU5MSyLcsx5HDg+Q4jEZKgeDbQ9Fd0e0hDbrvauCpu9pjXeLQfvCpsX2Jwz3EgOZP1DA9CCB5LI+mnH0s1+ZhL1I4raG2i5WXYzZTqlUVSCGNMzzI4DmujwvYjCsMlheftukeggFXrKYAAAAA0AsB4LuPpndzOZOpjp0wRkqSp2RoOc9zgS5znOJkCMxJgCPtETr1sIu0W8wlHU7HYdxkh05s5Oa5cDMm3MkwLKZsnYlPDZxSEB7gcos1oDQ0NYPdFi6B7z3HirBEAREQEbaOL7qk98TlEwTA8zwHEngJVfsvtH39Y0xRqsjvL1G5Z7s0rjm13fWPNjxwVwQkID1ERAEREAREQBERAQds0qzqcUHZX5gZMRHIyDbT82NfSOPJkiiBLd0zOW+bQ2OkH4K+RAU2G/Tckv7rOagkCcopZALdc4njqegWl7NoHLeiPpKeaAZ7sVWmpcyJNIOERrFxMi/RARyKvNno78V5FXmz0d+KkogIOJoVXNI+j5izvxVfSwlaYIbHgQfiVeVKgaCTYAEnwF1DG2aeVrt6HHKN0zm1AiNTIjxVcsak7Jxm4jBYAscXE63jkdCfuU5Q/wBbU4cZMNaXndI3Whribjk9vqsWbcoEftG+HHn8lKMVFUiLbe7JyKIzatIxDwcxhvUzED88RzWLdsUiQM1y8sH7wkEW0u06wpHCaigu21REfSC4keHPw66La3aFMhxDpyiXRwAv69EBJRaaGMY/2XA+C3IDm3drnCq9ncPytsH3gkVqtJzTaASKQc0Ame9ZMSCekXmVeoAiIgCIiAIiIAiIgCIiAIiIAiIgCIiAIiIAiIgCIiAIiIAiIgCIiAIiIDwiVHGzKIAApsgSAMogZtYtaYE+C8RAbf0Zn1RcQbDQgCPCGgeQWD9nUnOzGmwumZLQTPOY6D0REAZs+kLimwXmzQLzM+Mrx2zKR1psNybtGp1Ompk+qIgPP1VR17qn/ob+CzZgaYEBjQLiAABBsZ5oiA9p4RjTLWNBiJAAMcluREAREQBERAEREAREQBERAFpxb3hhNMBz43QdCetxb83REBXVcfivdwwNjY1WAyNAb8V5UxuM38uHaY9gmoL25Tz6hEQGYxuJh00BIAyjO3eMSb5rX3dPM8cqWMxES6gNTYVGzA0J4X1gaIi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7894" name="Picture 6" descr="http://www.juniordentist.com/wp-content/uploads/2012/09/Pituitary-gland-anatomy.jpg"/>
          <p:cNvPicPr>
            <a:picLocks noChangeAspect="1" noChangeArrowheads="1"/>
          </p:cNvPicPr>
          <p:nvPr/>
        </p:nvPicPr>
        <p:blipFill>
          <a:blip r:embed="rId3" cstate="print"/>
          <a:srcRect l="60833"/>
          <a:stretch>
            <a:fillRect/>
          </a:stretch>
        </p:blipFill>
        <p:spPr bwMode="auto">
          <a:xfrm>
            <a:off x="5715000" y="2871396"/>
            <a:ext cx="3429000" cy="3986604"/>
          </a:xfrm>
          <a:prstGeom prst="rect">
            <a:avLst/>
          </a:prstGeom>
          <a:noFill/>
        </p:spPr>
      </p:pic>
      <p:pic>
        <p:nvPicPr>
          <p:cNvPr id="7" name="Picture 6" descr="http://www.juniordentist.com/wp-content/uploads/2012/09/Pituitary-gland-anatomy.jpg"/>
          <p:cNvPicPr>
            <a:picLocks noChangeAspect="1" noChangeArrowheads="1"/>
          </p:cNvPicPr>
          <p:nvPr/>
        </p:nvPicPr>
        <p:blipFill>
          <a:blip r:embed="rId3" cstate="print"/>
          <a:srcRect l="1667" r="44167" b="10670"/>
          <a:stretch>
            <a:fillRect/>
          </a:stretch>
        </p:blipFill>
        <p:spPr bwMode="auto">
          <a:xfrm>
            <a:off x="-1" y="152400"/>
            <a:ext cx="8929353" cy="670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6934200" cy="1265238"/>
          </a:xfrm>
        </p:spPr>
        <p:txBody>
          <a:bodyPr>
            <a:normAutofit fontScale="90000"/>
          </a:bodyPr>
          <a:lstStyle/>
          <a:p>
            <a:pPr marL="838200" indent="-838200" algn="ctr" eaLnBrk="1" hangingPunct="1"/>
            <a:r>
              <a:rPr lang="en-US" sz="400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Hormones Produced by the Pituitary Gland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Growth Hormone (GH)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Stimulates </a:t>
            </a:r>
            <a:r>
              <a:rPr lang="en-US" dirty="0" smtClean="0">
                <a:ea typeface="ＭＳ Ｐゴシック" pitchFamily="34" charset="-128"/>
              </a:rPr>
              <a:t>the production of proteins and growth in body cells. </a:t>
            </a:r>
            <a:endParaRPr lang="en-US" dirty="0" smtClean="0">
              <a:ea typeface="ＭＳ Ｐゴシック" pitchFamily="34" charset="-128"/>
            </a:endParaRPr>
          </a:p>
          <a:p>
            <a:pPr lvl="2" eaLnBrk="1" hangingPunct="1"/>
            <a:r>
              <a:rPr lang="en-US" dirty="0" smtClean="0">
                <a:ea typeface="ＭＳ Ｐゴシック" pitchFamily="34" charset="-128"/>
              </a:rPr>
              <a:t>Made by anterior </a:t>
            </a:r>
            <a:r>
              <a:rPr lang="en-US" dirty="0" smtClean="0">
                <a:ea typeface="ＭＳ Ｐゴシック" pitchFamily="34" charset="-128"/>
              </a:rPr>
              <a:t>pituitary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err="1" smtClean="0">
                <a:ea typeface="ＭＳ Ｐゴシック" pitchFamily="34" charset="-128"/>
              </a:rPr>
              <a:t>Oxytocin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S</a:t>
            </a:r>
            <a:r>
              <a:rPr lang="en-US" dirty="0" smtClean="0">
                <a:ea typeface="ＭＳ Ｐゴシック" pitchFamily="34" charset="-128"/>
              </a:rPr>
              <a:t>timulates </a:t>
            </a:r>
            <a:r>
              <a:rPr lang="en-US" dirty="0" smtClean="0">
                <a:ea typeface="ＭＳ Ｐゴシック" pitchFamily="34" charset="-128"/>
              </a:rPr>
              <a:t>uterine contractions during childbirth and helps </a:t>
            </a:r>
            <a:r>
              <a:rPr lang="en-US" dirty="0" smtClean="0">
                <a:ea typeface="ＭＳ Ｐゴシック" pitchFamily="34" charset="-128"/>
              </a:rPr>
              <a:t>release </a:t>
            </a:r>
            <a:r>
              <a:rPr lang="en-US" dirty="0" smtClean="0">
                <a:ea typeface="ＭＳ Ｐゴシック" pitchFamily="34" charset="-128"/>
              </a:rPr>
              <a:t>milk </a:t>
            </a:r>
            <a:r>
              <a:rPr lang="en-US" dirty="0" smtClean="0">
                <a:ea typeface="ＭＳ Ｐゴシック" pitchFamily="34" charset="-128"/>
              </a:rPr>
              <a:t>for nursing mothers</a:t>
            </a:r>
            <a:endParaRPr lang="en-US" dirty="0" smtClean="0">
              <a:ea typeface="ＭＳ Ｐゴシック" pitchFamily="34" charset="-128"/>
            </a:endParaRPr>
          </a:p>
          <a:p>
            <a:pPr lvl="2" eaLnBrk="1" hangingPunct="1"/>
            <a:r>
              <a:rPr lang="en-US" dirty="0" smtClean="0">
                <a:ea typeface="ＭＳ Ｐゴシック" pitchFamily="34" charset="-128"/>
              </a:rPr>
              <a:t>Stored in the </a:t>
            </a:r>
            <a:r>
              <a:rPr lang="en-US" dirty="0" smtClean="0">
                <a:ea typeface="ＭＳ Ｐゴシック" pitchFamily="34" charset="-128"/>
              </a:rPr>
              <a:t>posterior pituitary gland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6858000" cy="126523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Thyroid Gland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1447800"/>
            <a:ext cx="6934200" cy="51054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Located </a:t>
            </a:r>
            <a:r>
              <a:rPr lang="en-US" dirty="0" smtClean="0">
                <a:ea typeface="ＭＳ Ｐゴシック" pitchFamily="34" charset="-128"/>
              </a:rPr>
              <a:t>in the neck just below the voice box (larynx) and around the upper part of the </a:t>
            </a:r>
            <a:r>
              <a:rPr lang="en-US" dirty="0" smtClean="0">
                <a:ea typeface="ＭＳ Ｐゴシック" pitchFamily="34" charset="-128"/>
              </a:rPr>
              <a:t>trachea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Bow-tie shaped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/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4" name="Picture 2" descr="http://www.yalemedicalgroup.org/stw/images/259151.jpg"/>
          <p:cNvPicPr>
            <a:picLocks noChangeAspect="1" noChangeArrowheads="1"/>
          </p:cNvPicPr>
          <p:nvPr/>
        </p:nvPicPr>
        <p:blipFill>
          <a:blip r:embed="rId3" cstate="print"/>
          <a:srcRect t="7168" b="28323"/>
          <a:stretch>
            <a:fillRect/>
          </a:stretch>
        </p:blipFill>
        <p:spPr bwMode="auto">
          <a:xfrm>
            <a:off x="2590800" y="3505200"/>
            <a:ext cx="5724032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6858000" cy="12652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Hormones of the Thyroid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Gland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1447800"/>
            <a:ext cx="6934200" cy="5105400"/>
          </a:xfrm>
        </p:spPr>
        <p:txBody>
          <a:bodyPr/>
          <a:lstStyle/>
          <a:p>
            <a:pPr eaLnBrk="1" hangingPunct="1"/>
            <a:r>
              <a:rPr lang="en-US" sz="3600" dirty="0" err="1" smtClean="0">
                <a:ea typeface="ＭＳ Ｐゴシック" pitchFamily="34" charset="-128"/>
              </a:rPr>
              <a:t>Thyroxine</a:t>
            </a:r>
            <a:endParaRPr lang="en-US" sz="3600" dirty="0" smtClean="0">
              <a:ea typeface="ＭＳ Ｐゴシック" pitchFamily="34" charset="-128"/>
            </a:endParaRPr>
          </a:p>
          <a:p>
            <a:pPr lvl="1" eaLnBrk="1" hangingPunct="1"/>
            <a:r>
              <a:rPr lang="en-US" sz="3200" dirty="0" smtClean="0">
                <a:ea typeface="ＭＳ Ｐゴシック" pitchFamily="34" charset="-128"/>
              </a:rPr>
              <a:t>Regulates the metabolic rate of most cells of the body</a:t>
            </a:r>
          </a:p>
          <a:p>
            <a:pPr lvl="2" eaLnBrk="1" hangingPunct="1"/>
            <a:r>
              <a:rPr lang="en-US" dirty="0" smtClean="0">
                <a:ea typeface="ＭＳ Ｐゴシック" pitchFamily="34" charset="-128"/>
              </a:rPr>
              <a:t>Conversion of food to energy</a:t>
            </a:r>
          </a:p>
          <a:p>
            <a:pPr lvl="1"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781</TotalTime>
  <Words>654</Words>
  <Application>Microsoft Office PowerPoint</Application>
  <PresentationFormat>On-screen Show (4:3)</PresentationFormat>
  <Paragraphs>123</Paragraphs>
  <Slides>24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Introduction to Health Science</vt:lpstr>
      <vt:lpstr>General Functions of the  Endocrine System</vt:lpstr>
      <vt:lpstr>Slide 3</vt:lpstr>
      <vt:lpstr>Slide 4</vt:lpstr>
      <vt:lpstr>Pituitary Gland</vt:lpstr>
      <vt:lpstr>Slide 6</vt:lpstr>
      <vt:lpstr>Hormones Produced by the Pituitary Gland</vt:lpstr>
      <vt:lpstr>Thyroid Gland</vt:lpstr>
      <vt:lpstr>Hormones of the Thyroid Gland</vt:lpstr>
      <vt:lpstr>Pancreas</vt:lpstr>
      <vt:lpstr>Slide 11</vt:lpstr>
      <vt:lpstr>Hormones Produced by the Pancreas</vt:lpstr>
      <vt:lpstr>Adrenal Glands</vt:lpstr>
      <vt:lpstr>Hormones of the Adrenal Glands</vt:lpstr>
      <vt:lpstr>Hormones of the Adrenal Glands</vt:lpstr>
      <vt:lpstr>               The Sympathetic Response</vt:lpstr>
      <vt:lpstr>Noradrenaline</vt:lpstr>
      <vt:lpstr>Diseases and Disorders of the Endocrine System</vt:lpstr>
      <vt:lpstr>Type I Diabetes Mellitus</vt:lpstr>
      <vt:lpstr>Type II Diabetes Mellitus</vt:lpstr>
      <vt:lpstr>Gigantism</vt:lpstr>
      <vt:lpstr> Dwarfism</vt:lpstr>
      <vt:lpstr>Hypothyroidism</vt:lpstr>
      <vt:lpstr>Hyperthyroidism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Health Science</dc:title>
  <dc:creator>HP Authorized Customer</dc:creator>
  <cp:lastModifiedBy>Andrew Miller</cp:lastModifiedBy>
  <cp:revision>91</cp:revision>
  <dcterms:created xsi:type="dcterms:W3CDTF">2008-03-28T19:27:48Z</dcterms:created>
  <dcterms:modified xsi:type="dcterms:W3CDTF">2013-11-07T05:52:12Z</dcterms:modified>
</cp:coreProperties>
</file>